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Instrument Sans Semi Bold" pitchFamily="34" charset="0"/>
      <p:regular r:id="rId17"/>
    </p:embeddedFont>
    <p:embeddedFont>
      <p:font typeface="Instrument Sans Semi Bold" pitchFamily="34" charset="-122"/>
      <p:regular r:id="rId18"/>
    </p:embeddedFont>
    <p:embeddedFont>
      <p:font typeface="Instrument Sans Semi Bold" pitchFamily="34" charset="-120"/>
      <p:regular r:id="rId19"/>
    </p:embeddedFont>
    <p:embeddedFont>
      <p:font typeface="Instrument Sans Medium" pitchFamily="34" charset="0"/>
      <p:regular r:id="rId20"/>
    </p:embeddedFont>
    <p:embeddedFont>
      <p:font typeface="Instrument Sans Medium" pitchFamily="34" charset="-122"/>
      <p:regular r:id="rId21"/>
    </p:embeddedFont>
    <p:embeddedFont>
      <p:font typeface="Instrument Sans Medium" pitchFamily="34" charset="-12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DDA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EFC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DDA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DDA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EFC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42793"/>
            <a:ext cx="7556421" cy="35438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altLang="en-US" sz="4450" dirty="0">
                <a:solidFill>
                  <a:srgbClr val="0540AD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Дәріс 9. </a:t>
            </a:r>
            <a:r>
              <a:rPr lang="en-US" sz="4450" dirty="0">
                <a:solidFill>
                  <a:srgbClr val="0540AD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Негізгі психологиялық мектептер мен бағыттардың қалыптасу логикасы</a:t>
            </a: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: Гештальт психологиясы</a:t>
            </a:r>
            <a:endParaRPr lang="en-US" sz="4450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115685" y="320040"/>
            <a:ext cx="7885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Әл-Фараби атындағы Қазақ Ұлттық университеті</a:t>
            </a:r>
            <a:b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Жалпы және қолданбалы психология кафедрасы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862695" y="7260590"/>
            <a:ext cx="566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Дәріскер: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Психология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ғылымдарының докторы, профессор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Тоқсанбаева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.К.</a:t>
            </a:r>
            <a:endParaRPr lang="en-US" altLang="ru-RU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02449" y="1550551"/>
            <a:ext cx="7825502" cy="9782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0540AD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Қорытынды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793790" y="2868930"/>
            <a:ext cx="13042821" cy="11339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Гештальт психологиясы – тұтастық пен мағынаның ғылымы</a:t>
            </a:r>
            <a:endParaRPr lang="en-US" sz="3550" dirty="0"/>
          </a:p>
        </p:txBody>
      </p:sp>
      <p:sp>
        <p:nvSpPr>
          <p:cNvPr id="4" name="Text 2"/>
          <p:cNvSpPr/>
          <p:nvPr/>
        </p:nvSpPr>
        <p:spPr>
          <a:xfrm>
            <a:off x="793790" y="4343043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Коффка, Келер және Левиннің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еңбектері психологияның дамуына жаңа серпін беріп, оның зерттеу бағытын өзгертті.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148143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Гештальт психологиясы адам санасының күрделілігін, қабылдаудың тұтастығын және мінез-құлықтың өзара байланысын түсінуге мүмкіндік береді.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953244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мектеп бүгінгі психология мен педагогиканың, әсіресе танымдық процестерді және әлеуметтік мінез-құлықты зерттеудегі маңызды негізі болып қала береді.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5283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Психологияның алғашқы мектептері: құрылымдық және функционалдық бағыттар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99817"/>
            <a:ext cx="349948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Құрылымдық психология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80961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Вильгельм Вундт пен Эдвард Титченер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сана құрылымын зерттеу.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86062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Сананы қарапайым элементтерге жіктеуге тырысты.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28260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Негізгі әдіс – интроспекция.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299817"/>
            <a:ext cx="334601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Функционализм мектебі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880961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Уильям Джеймс пен Джон Дьюи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психиканың қызметі мен бейімделуін зерттеу.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686062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Сананың қоршаған ортаға бейімделудегі рөліне баса назар аударды.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491163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Психиканың практикалық маңызын зерттеді.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6188512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мектептер психологияның ғылыми негізін қалағанымен, өз түсініктерінде белгілі бір шектеулерге ие болды, бұл жаңа бағыттардың дамуына жол ашты.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954" y="611267"/>
            <a:ext cx="13074491" cy="1389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Гештальт психологиясының тууы: 1912 жыл – жаңа парадигма бастауы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77954" y="2534126"/>
            <a:ext cx="7627739" cy="10669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1912 жылы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Макс Вертгеймер, Курт Коффка және Вольфганг Келер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– Берлин университетінің үш жас ғалымы психология тарихында жаңа бет ашты.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77954" y="3801070"/>
            <a:ext cx="7627739" cy="7112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Олар Вундттің "құрылымдық" психологиясын сынап, сана мен тәжірибенің тұтастығын қорғады.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77954" y="4590098"/>
            <a:ext cx="7627739" cy="7112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Гештальт – "пішін", "форма", "тұтастық" деген мағынаны білдіреді, психикалық тұтастыққа баса назар аударды.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77954" y="5379125"/>
            <a:ext cx="7627739" cy="7112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Олар жеке элементтерді емес, олардың арасындағы қатынастар мен тұтас қабылдауды зерттеу қажеттігін дәлелдеді.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5524" y="2584133"/>
            <a:ext cx="4904423" cy="49044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38758"/>
            <a:ext cx="12552878" cy="612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Курт Коффка: гештальт идеяларын әлемге танытушы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65208"/>
            <a:ext cx="5016698" cy="501669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188035" y="1665208"/>
            <a:ext cx="3784044" cy="2193369"/>
          </a:xfrm>
          <a:prstGeom prst="roundRect">
            <a:avLst>
              <a:gd name="adj" fmla="val 8040"/>
            </a:avLst>
          </a:prstGeom>
          <a:solidFill>
            <a:srgbClr val="F2F2F2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188035" y="1665208"/>
            <a:ext cx="91440" cy="2193369"/>
          </a:xfrm>
          <a:prstGeom prst="roundRect">
            <a:avLst>
              <a:gd name="adj" fmla="val 192862"/>
            </a:avLst>
          </a:prstGeom>
          <a:solidFill>
            <a:srgbClr val="84C1FA"/>
          </a:solidFill>
        </p:spPr>
      </p:sp>
      <p:sp>
        <p:nvSpPr>
          <p:cNvPr id="6" name="Text 3"/>
          <p:cNvSpPr/>
          <p:nvPr/>
        </p:nvSpPr>
        <p:spPr>
          <a:xfrm>
            <a:off x="6498193" y="1883926"/>
            <a:ext cx="2449235" cy="3061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Аудармашы рөлі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498193" y="2385893"/>
            <a:ext cx="3255169" cy="12539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Коффка гештальтты ағылшын тіліне аударып, Америкада психологияға жаңа көзқарас енгізді.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10167938" y="1665208"/>
            <a:ext cx="3784163" cy="2193369"/>
          </a:xfrm>
          <a:prstGeom prst="roundRect">
            <a:avLst>
              <a:gd name="adj" fmla="val 8040"/>
            </a:avLst>
          </a:prstGeom>
          <a:solidFill>
            <a:srgbClr val="F2F2F2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10167938" y="1665208"/>
            <a:ext cx="91440" cy="2193369"/>
          </a:xfrm>
          <a:prstGeom prst="roundRect">
            <a:avLst>
              <a:gd name="adj" fmla="val 192862"/>
            </a:avLst>
          </a:prstGeom>
          <a:solidFill>
            <a:srgbClr val="84C1FA"/>
          </a:solidFill>
        </p:spPr>
      </p:sp>
      <p:sp>
        <p:nvSpPr>
          <p:cNvPr id="10" name="Text 7"/>
          <p:cNvSpPr/>
          <p:nvPr/>
        </p:nvSpPr>
        <p:spPr>
          <a:xfrm>
            <a:off x="10478095" y="1883926"/>
            <a:ext cx="3247668" cy="3061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"Психологияның негіздері"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0478095" y="2385893"/>
            <a:ext cx="3255288" cy="9404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Оның бұл кітабы гештальт принциптерін кең аудиторияға жеткізді, оны басты еңбегі етті.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188035" y="4054435"/>
            <a:ext cx="3784044" cy="2193369"/>
          </a:xfrm>
          <a:prstGeom prst="roundRect">
            <a:avLst>
              <a:gd name="adj" fmla="val 8040"/>
            </a:avLst>
          </a:prstGeom>
          <a:solidFill>
            <a:srgbClr val="F2F2F2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188035" y="4054435"/>
            <a:ext cx="91440" cy="2193369"/>
          </a:xfrm>
          <a:prstGeom prst="roundRect">
            <a:avLst>
              <a:gd name="adj" fmla="val 192862"/>
            </a:avLst>
          </a:prstGeom>
          <a:solidFill>
            <a:srgbClr val="84C1FA"/>
          </a:solidFill>
        </p:spPr>
      </p:sp>
      <p:sp>
        <p:nvSpPr>
          <p:cNvPr id="14" name="Text 11"/>
          <p:cNvSpPr/>
          <p:nvPr/>
        </p:nvSpPr>
        <p:spPr>
          <a:xfrm>
            <a:off x="6498193" y="4273153"/>
            <a:ext cx="2463760" cy="3061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"Тұтастық" принципі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498193" y="4775121"/>
            <a:ext cx="3255169" cy="12539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"Бүтін бөлек бөліктердің қосындысынан артық" деген тұжырымды енгізді, бұл гештальттың негізі.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685800" y="7122676"/>
            <a:ext cx="13258800" cy="6269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Коффканың еңбектері гештальт психологиясының халықаралық деңгейде танылуына үлкен үлес қосты, әсіресе танымдық процестерді зерттеуде.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8052" y="477798"/>
            <a:ext cx="13414296" cy="10858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Вольфганг Келер: тәжірибелік зерттеулер мен танымдық процестер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608052" y="2280285"/>
            <a:ext cx="3852624" cy="2187654"/>
          </a:xfrm>
          <a:prstGeom prst="roundRect">
            <a:avLst>
              <a:gd name="adj" fmla="val 5016"/>
            </a:avLst>
          </a:prstGeom>
          <a:solidFill>
            <a:srgbClr val="F2F2F2"/>
          </a:solidFill>
        </p:spPr>
      </p:sp>
      <p:sp>
        <p:nvSpPr>
          <p:cNvPr id="4" name="Shape 2"/>
          <p:cNvSpPr/>
          <p:nvPr/>
        </p:nvSpPr>
        <p:spPr>
          <a:xfrm>
            <a:off x="608052" y="2257425"/>
            <a:ext cx="3852624" cy="91440"/>
          </a:xfrm>
          <a:prstGeom prst="roundRect">
            <a:avLst>
              <a:gd name="adj" fmla="val 171020"/>
            </a:avLst>
          </a:prstGeom>
          <a:solidFill>
            <a:srgbClr val="84C1FA"/>
          </a:solidFill>
        </p:spPr>
      </p:sp>
      <p:sp>
        <p:nvSpPr>
          <p:cNvPr id="5" name="Shape 3"/>
          <p:cNvSpPr/>
          <p:nvPr/>
        </p:nvSpPr>
        <p:spPr>
          <a:xfrm>
            <a:off x="2273737" y="2019657"/>
            <a:ext cx="521256" cy="521256"/>
          </a:xfrm>
          <a:prstGeom prst="roundRect">
            <a:avLst>
              <a:gd name="adj" fmla="val 175422"/>
            </a:avLst>
          </a:prstGeom>
          <a:solidFill>
            <a:srgbClr val="84C1FA"/>
          </a:solidFill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066" y="2149912"/>
            <a:ext cx="208478" cy="2606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04624" y="2714625"/>
            <a:ext cx="3154918" cy="2714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Шимпанзелермен зерттеулер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804624" y="3159800"/>
            <a:ext cx="3459480" cy="11115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Африкадағы шимпанзелермен жүргізген зерттеулері танымдық гештальт принциптерін дәлелдеді, әсіресе мәселе шешуде.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4634389" y="2280285"/>
            <a:ext cx="3852624" cy="2187654"/>
          </a:xfrm>
          <a:prstGeom prst="roundRect">
            <a:avLst>
              <a:gd name="adj" fmla="val 5016"/>
            </a:avLst>
          </a:prstGeom>
          <a:solidFill>
            <a:srgbClr val="F2F2F2"/>
          </a:solidFill>
        </p:spPr>
      </p:sp>
      <p:sp>
        <p:nvSpPr>
          <p:cNvPr id="10" name="Shape 7"/>
          <p:cNvSpPr/>
          <p:nvPr/>
        </p:nvSpPr>
        <p:spPr>
          <a:xfrm>
            <a:off x="4634389" y="2257425"/>
            <a:ext cx="3852624" cy="91440"/>
          </a:xfrm>
          <a:prstGeom prst="roundRect">
            <a:avLst>
              <a:gd name="adj" fmla="val 171020"/>
            </a:avLst>
          </a:prstGeom>
          <a:solidFill>
            <a:srgbClr val="84C1FA"/>
          </a:solidFill>
        </p:spPr>
      </p:sp>
      <p:sp>
        <p:nvSpPr>
          <p:cNvPr id="11" name="Shape 8"/>
          <p:cNvSpPr/>
          <p:nvPr/>
        </p:nvSpPr>
        <p:spPr>
          <a:xfrm>
            <a:off x="6300073" y="2019657"/>
            <a:ext cx="521256" cy="521256"/>
          </a:xfrm>
          <a:prstGeom prst="roundRect">
            <a:avLst>
              <a:gd name="adj" fmla="val 175422"/>
            </a:avLst>
          </a:prstGeom>
          <a:solidFill>
            <a:srgbClr val="84C1FA"/>
          </a:solidFill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402" y="2149912"/>
            <a:ext cx="208478" cy="26062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830961" y="2714625"/>
            <a:ext cx="2927747" cy="2714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"Инсайт" (түсінік) теориясы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4830961" y="3159800"/>
            <a:ext cx="3459480" cy="11115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Келердің бұл теориясы мәселені шешудегі кенеттен пайда болатын түсінік пен оның логикалық жолмен келмейтінін көрсетті.</a:t>
            </a:r>
            <a:endParaRPr lang="en-US" sz="1350" dirty="0"/>
          </a:p>
        </p:txBody>
      </p:sp>
      <p:sp>
        <p:nvSpPr>
          <p:cNvPr id="15" name="Shape 11"/>
          <p:cNvSpPr/>
          <p:nvPr/>
        </p:nvSpPr>
        <p:spPr>
          <a:xfrm>
            <a:off x="608052" y="4902279"/>
            <a:ext cx="7878961" cy="1631871"/>
          </a:xfrm>
          <a:prstGeom prst="roundRect">
            <a:avLst>
              <a:gd name="adj" fmla="val 6724"/>
            </a:avLst>
          </a:prstGeom>
          <a:solidFill>
            <a:srgbClr val="F2F2F2"/>
          </a:solidFill>
        </p:spPr>
      </p:sp>
      <p:sp>
        <p:nvSpPr>
          <p:cNvPr id="16" name="Shape 12"/>
          <p:cNvSpPr/>
          <p:nvPr/>
        </p:nvSpPr>
        <p:spPr>
          <a:xfrm>
            <a:off x="608052" y="4879419"/>
            <a:ext cx="7878961" cy="91440"/>
          </a:xfrm>
          <a:prstGeom prst="roundRect">
            <a:avLst>
              <a:gd name="adj" fmla="val 171020"/>
            </a:avLst>
          </a:prstGeom>
          <a:solidFill>
            <a:srgbClr val="84C1FA"/>
          </a:solidFill>
        </p:spPr>
      </p:sp>
      <p:sp>
        <p:nvSpPr>
          <p:cNvPr id="17" name="Shape 13"/>
          <p:cNvSpPr/>
          <p:nvPr/>
        </p:nvSpPr>
        <p:spPr>
          <a:xfrm>
            <a:off x="4286845" y="4641652"/>
            <a:ext cx="521256" cy="521256"/>
          </a:xfrm>
          <a:prstGeom prst="roundRect">
            <a:avLst>
              <a:gd name="adj" fmla="val 175422"/>
            </a:avLst>
          </a:prstGeom>
          <a:solidFill>
            <a:srgbClr val="84C1FA"/>
          </a:solidFill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174" y="4771906"/>
            <a:ext cx="208478" cy="26062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04624" y="5336619"/>
            <a:ext cx="2721769" cy="2714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Жануарлар психологиясы</a:t>
            </a:r>
            <a:endParaRPr lang="en-US" sz="1700" dirty="0"/>
          </a:p>
        </p:txBody>
      </p:sp>
      <p:sp>
        <p:nvSpPr>
          <p:cNvPr id="20" name="Text 15"/>
          <p:cNvSpPr/>
          <p:nvPr/>
        </p:nvSpPr>
        <p:spPr>
          <a:xfrm>
            <a:off x="804624" y="5781794"/>
            <a:ext cx="7485817" cy="5557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Ол гештальтты тәжірибеге және жануарлар психологиясына енгізіп, оның әмбебаптығын дәлелдеді.</a:t>
            </a:r>
            <a:endParaRPr lang="en-US" sz="135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496" y="2019657"/>
            <a:ext cx="5111353" cy="511135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08052" y="7521773"/>
            <a:ext cx="13414296" cy="5557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Келердің еңбектері гештальт психологиясының тек адам санасына ғана емес, сонымен қатар танымдық және мәселе шешу процестеріне де қатысты екенін көрсетті.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9844" y="518398"/>
            <a:ext cx="13310711" cy="11782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Курт Левин: динамикалық өріс теориясы және әлеуметтік психологияға ықпалы</a:t>
            </a:r>
            <a:endParaRPr lang="en-US" sz="3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844" y="2191464"/>
            <a:ext cx="5048250" cy="50482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75772" y="2149078"/>
            <a:ext cx="7802404" cy="6034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SzPct val="100000"/>
              <a:buNone/>
            </a:pPr>
            <a:r>
              <a:rPr lang="en-US" sz="14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Әлеуметтік психологияға қолданылуы</a:t>
            </a: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Левин гештальт принциптерін тұлғааралық қатынастар мен топтық динамиканы түсіндіру үшін қолданды.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6175772" y="2818448"/>
            <a:ext cx="7802404" cy="6034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SzPct val="100000"/>
              <a:buNone/>
            </a:pPr>
            <a:r>
              <a:rPr lang="en-US" sz="14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"Динамикалық өріс" теориясы</a:t>
            </a: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Бұл теория тұлғаның мінез-құлқын оның ішкі және сыртқы ортасымен үздіксіз өзара әрекеттестігі арқылы түсіндіреді.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175772" y="3487817"/>
            <a:ext cx="7802404" cy="3017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Мінез-құлық – тұлға мен оның "өмірлік кеңістігі" арасындағы функция.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6175772" y="3855482"/>
            <a:ext cx="7802404" cy="6034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SzPct val="100000"/>
              <a:buNone/>
            </a:pPr>
            <a:r>
              <a:rPr lang="en-US" sz="14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Топтық динамика</a:t>
            </a: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Левиннің зерттеулері топтық динамика мен ұйымдастырушылық өзгерістер теориясының негізі болды.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659844" y="7663815"/>
            <a:ext cx="13310711" cy="6034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Левин гештальт принциптерін жеке адамның психологиясынан әлеуметтік деңгейге көшіріп, әлеуметтік психологиядағы ең ықпалды тұлғалардың біріне айналды.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241" y="947261"/>
            <a:ext cx="12941022" cy="7028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Гештальт психологиясының негізгі қағидалары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68673" y="3421856"/>
            <a:ext cx="2811899" cy="351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Тұтастық принципі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87241" y="3908227"/>
            <a:ext cx="3793331" cy="1439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Психикалық құбылыстар жеке бөлшектердің жиынтығы емес, өзара байланысқан тұтас құрылымдар.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0391" y="2099905"/>
            <a:ext cx="4569500" cy="45695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32" y="3899356"/>
            <a:ext cx="336471" cy="4206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313" y="2195036"/>
            <a:ext cx="2811899" cy="351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Фигура мен фон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313" y="2681407"/>
            <a:ext cx="3905845" cy="1439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Қабылдау кезінде бір объект (фигура) назар орталығында болып, қалғаны (фон) артқы планда қалады.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391" y="2099905"/>
            <a:ext cx="4569500" cy="456950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29" y="2947333"/>
            <a:ext cx="336471" cy="42064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313" y="4648557"/>
            <a:ext cx="3422094" cy="351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Прегнанттық заңдылығы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313" y="5134928"/>
            <a:ext cx="3905845" cy="1439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Сана ең қарапайым, тұрақты, үйлесімді және аяқталған пішіндерді қабылдауға бейім (жақсы гештальт).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391" y="2099905"/>
            <a:ext cx="4569500" cy="456950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379" y="5676245"/>
            <a:ext cx="336471" cy="42064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87241" y="6922413"/>
            <a:ext cx="13055918" cy="3598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қағидалар адамның әлемді қабылдау және түсіну механизмін тереңірек зерттеуге мүмкіндік берді.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0930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Гештальт психологиясының білім мен терапиядағы қолданылуы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5546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Білім беруде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36608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Оқу процесінде ақпаратты тұтастық пен мағыналық бірлік ретінде ұсынуға баса назар аударылады.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41708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Оқушының мәселені тұтас қабылдау қабілетін дамытуға ықпал етеді.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46809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Жаңа білімді бұрынғы біліммен байланыстыру арқылы мағынаны тереңдету.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2755463"/>
            <a:ext cx="2856309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Гештальт терапиясы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336608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Фредерик Перлз негізін қалаған бұл терапия адамның "қазір және қазір" тәжірибесіне бағытталған.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504611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Адамның өзін-өзі тануы мен толыққанды өмір сүруіне, аяқталмаған гештальттарды аяқтауға бағытталған.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672614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 мен педагогикадағы инновациялық әдістердің негізі.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6732865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Гештальт принциптері білім беруді тиімді етуге және психологиялық көмек көрсетудің жаңа әдістерін жасауға мүмкіндік берді.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7273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Гештальттың психологиядағы орны мен қазіргі маңызы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908459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404252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Үйлесімді даму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532948"/>
            <a:ext cx="389393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Гештальт когнитивтік, гуманистік психологиямен үйлесімді дамып, оларға ықпал етті.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57" y="2908459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404252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Қазіргі зерттеулер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68171" y="4532948"/>
            <a:ext cx="389393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Гештальт принциптері қазіргі нейроғылым мен танымдық психологияда белсенді қолданылады.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24" y="2908459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04252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Тұтас қабылдау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532948"/>
            <a:ext cx="389393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Гештальт – адамның тәжірибесін тұтас қабылдаудың классикалық және өзекті үлгісі.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466522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Гештальт психологиясының идеялары қазіргі заманғы психологиялық зерттеулер мен практикада әлі де маңызды рөл атқарады.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5210</Words>
  <Application>WPS Presentation</Application>
  <PresentationFormat>On-screen Show (16:9)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Instrument Sans Semi Bold</vt:lpstr>
      <vt:lpstr>Instrument Sans Semi Bold</vt:lpstr>
      <vt:lpstr>Instrument Sans Semi Bold</vt:lpstr>
      <vt:lpstr>Times New Roman</vt:lpstr>
      <vt:lpstr>Instrument Sans Medium</vt:lpstr>
      <vt:lpstr>Instrument Sans Medium</vt:lpstr>
      <vt:lpstr>Instrument Sans Medium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Гульнар Салимов�</cp:lastModifiedBy>
  <cp:revision>4</cp:revision>
  <dcterms:created xsi:type="dcterms:W3CDTF">2025-09-01T14:30:00Z</dcterms:created>
  <dcterms:modified xsi:type="dcterms:W3CDTF">2025-09-02T06:31:33Z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CB29A96E06A14789AAE18895D826E285_12</vt:lpwstr>
  </property>
  <property fmtid="{D5CDD505-2E9C-101B-9397-08002B2CF9AE}" pid="3" name="KSOProductBuildVer">
    <vt:lpwstr>1049-12.2.0.21931</vt:lpwstr>
  </property>
</Properties>
</file>